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5E50"/>
    <a:srgbClr val="FFDA43"/>
    <a:srgbClr val="BED6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0" autoAdjust="0"/>
    <p:restoredTop sz="90744" autoAdjust="0"/>
  </p:normalViewPr>
  <p:slideViewPr>
    <p:cSldViewPr snapToGrid="0" snapToObjects="1">
      <p:cViewPr varScale="1">
        <p:scale>
          <a:sx n="88" d="100"/>
          <a:sy n="88" d="100"/>
        </p:scale>
        <p:origin x="-15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8/4/16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crosoft_Project" TargetMode="External"/><Relationship Id="rId4" Type="http://schemas.openxmlformats.org/officeDocument/2006/relationships/hyperlink" Target="https://www.mindtools.com/pages/article/newPPM_03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ZIrshh-0s3I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 smtClean="0">
                <a:latin typeface="Calibri"/>
                <a:cs typeface="Calibri"/>
              </a:rPr>
              <a:t>CS521 – Software Project Management</a:t>
            </a:r>
            <a:br>
              <a:rPr lang="en-US" sz="3200" dirty="0" smtClean="0">
                <a:latin typeface="Calibri"/>
                <a:cs typeface="Calibri"/>
              </a:rPr>
            </a:br>
            <a:r>
              <a:rPr lang="en-US" sz="3200" dirty="0" smtClean="0">
                <a:latin typeface="Calibri"/>
                <a:cs typeface="Calibri"/>
              </a:rPr>
              <a:t/>
            </a:r>
            <a:br>
              <a:rPr lang="en-US" sz="3200" dirty="0" smtClean="0">
                <a:latin typeface="Calibri"/>
                <a:cs typeface="Calibri"/>
              </a:rPr>
            </a:br>
            <a:r>
              <a:rPr lang="en-US" sz="3200" dirty="0" smtClean="0">
                <a:solidFill>
                  <a:srgbClr val="FF0000"/>
                </a:solidFill>
                <a:latin typeface="Calibri"/>
                <a:cs typeface="Calibri"/>
              </a:rPr>
              <a:t>Project Presentation</a:t>
            </a:r>
            <a:endParaRPr lang="en-US" sz="32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3455" y="3886199"/>
            <a:ext cx="8372463" cy="2759508"/>
          </a:xfrm>
        </p:spPr>
        <p:txBody>
          <a:bodyPr>
            <a:normAutofit/>
          </a:bodyPr>
          <a:lstStyle/>
          <a:p>
            <a:pPr algn="r"/>
            <a:endParaRPr lang="en-US" dirty="0" smtClean="0">
              <a:latin typeface="Calibri"/>
              <a:cs typeface="Calibri"/>
            </a:endParaRPr>
          </a:p>
          <a:p>
            <a:pPr algn="r"/>
            <a:r>
              <a:rPr lang="en-US" dirty="0" smtClean="0">
                <a:latin typeface="Calibri"/>
                <a:cs typeface="Calibri"/>
              </a:rPr>
              <a:t>Judith Jane(16019)</a:t>
            </a:r>
          </a:p>
          <a:p>
            <a:pPr algn="r"/>
            <a:r>
              <a:rPr lang="en-US" dirty="0" err="1" smtClean="0">
                <a:latin typeface="Calibri"/>
                <a:cs typeface="Calibri"/>
              </a:rPr>
              <a:t>Udaya</a:t>
            </a:r>
            <a:r>
              <a:rPr lang="en-US" dirty="0" smtClean="0">
                <a:latin typeface="Calibri"/>
                <a:cs typeface="Calibri"/>
              </a:rPr>
              <a:t> (17182)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811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  <a:latin typeface="Calibri"/>
                <a:cs typeface="Calibri"/>
              </a:rPr>
              <a:t>SDLC phases that MSP helps PM:</a:t>
            </a:r>
            <a:endParaRPr lang="en-US" sz="36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897" y="457201"/>
            <a:ext cx="8553903" cy="60408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It helps the Project Managers in the following phases:</a:t>
            </a:r>
          </a:p>
          <a:p>
            <a:r>
              <a:rPr lang="en-US" sz="1800" dirty="0" smtClean="0"/>
              <a:t>Project Initiation</a:t>
            </a:r>
          </a:p>
          <a:p>
            <a:r>
              <a:rPr lang="en-US" sz="1800" dirty="0" smtClean="0"/>
              <a:t>Project Planning</a:t>
            </a:r>
          </a:p>
          <a:p>
            <a:r>
              <a:rPr lang="en-US" sz="1800" dirty="0" smtClean="0"/>
              <a:t>Performance monitoring and cost control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Triple Constraints:</a:t>
            </a:r>
          </a:p>
          <a:p>
            <a:pPr marL="0" indent="0">
              <a:buNone/>
            </a:pPr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 descr="e806f3ed-af03-433d-a92b-7c9e48766e68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929" y="3641476"/>
            <a:ext cx="2822276" cy="267932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2897" y="3641476"/>
            <a:ext cx="561117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PM maintains </a:t>
            </a:r>
            <a:r>
              <a:rPr lang="en-US" dirty="0"/>
              <a:t>a balance between </a:t>
            </a:r>
            <a:r>
              <a:rPr lang="en-US" dirty="0" smtClean="0"/>
              <a:t>the factors such as scope, cost and time </a:t>
            </a:r>
            <a:r>
              <a:rPr lang="en-US" dirty="0"/>
              <a:t>to make the project successful</a:t>
            </a:r>
            <a:r>
              <a:rPr lang="en-US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/>
              <a:t>E</a:t>
            </a:r>
            <a:r>
              <a:rPr lang="en-US" dirty="0" smtClean="0"/>
              <a:t>ven </a:t>
            </a:r>
            <a:r>
              <a:rPr lang="en-US" dirty="0"/>
              <a:t>the smallest change in scope of work will bring imbalance in cost and time; </a:t>
            </a:r>
            <a:r>
              <a:rPr lang="en-US" dirty="0" smtClean="0"/>
              <a:t>PMs </a:t>
            </a:r>
            <a:r>
              <a:rPr lang="en-US" dirty="0"/>
              <a:t>major responsibility is to incorporate </a:t>
            </a:r>
            <a:r>
              <a:rPr lang="en-US" dirty="0" smtClean="0"/>
              <a:t>the </a:t>
            </a:r>
            <a:r>
              <a:rPr lang="en-US" dirty="0"/>
              <a:t>scope change into master plan/schedule to figure out the cost and time variations</a:t>
            </a:r>
            <a:r>
              <a:rPr lang="en-US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EBBBB0"/>
                </a:solidFill>
              </a:rPr>
              <a:t>MSP helps tracking of all these factors to make routine checks.</a:t>
            </a:r>
            <a:endParaRPr lang="en-US" b="1" dirty="0">
              <a:solidFill>
                <a:srgbClr val="EBBBB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047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16002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FF0000"/>
                </a:solidFill>
                <a:latin typeface="Calibri"/>
                <a:cs typeface="Calibri"/>
              </a:rPr>
              <a:t>OUTPUT SCREENS:</a:t>
            </a:r>
            <a:endParaRPr lang="en-US" sz="2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pic>
        <p:nvPicPr>
          <p:cNvPr id="5" name="Content Placeholder 4" descr="Screen Shot 2016-07-25 at 6.34.19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>
          <a:xfrm>
            <a:off x="1125253" y="2554904"/>
            <a:ext cx="7191836" cy="3955233"/>
          </a:xfrm>
        </p:spPr>
      </p:pic>
      <p:sp>
        <p:nvSpPr>
          <p:cNvPr id="6" name="TextBox 5"/>
          <p:cNvSpPr txBox="1"/>
          <p:nvPr/>
        </p:nvSpPr>
        <p:spPr>
          <a:xfrm>
            <a:off x="132897" y="605498"/>
            <a:ext cx="8553903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</a:t>
            </a:r>
            <a:r>
              <a:rPr lang="en-US" dirty="0" smtClean="0">
                <a:solidFill>
                  <a:schemeClr val="accent1"/>
                </a:solidFill>
              </a:rPr>
              <a:t>ork Breakdown Structure(WBS): 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 key </a:t>
            </a:r>
            <a:r>
              <a:rPr lang="en-US" dirty="0"/>
              <a:t>project deliverable that organizes the team's work into manageable </a:t>
            </a:r>
            <a:r>
              <a:rPr lang="en-US" dirty="0" smtClean="0"/>
              <a:t>sections.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Project -&gt; components &amp; sub components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Select Activities-&gt; Right Indent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6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8146"/>
            <a:ext cx="8686800" cy="1482054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E8BC4A"/>
                </a:solidFill>
              </a:rPr>
              <a:t>Recurring Activity:</a:t>
            </a:r>
            <a:endParaRPr lang="en-US" sz="2800" dirty="0">
              <a:solidFill>
                <a:srgbClr val="E8BC4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539" y="915631"/>
            <a:ext cx="5198274" cy="2303845"/>
          </a:xfrm>
        </p:spPr>
        <p:txBody>
          <a:bodyPr/>
          <a:lstStyle/>
          <a:p>
            <a:r>
              <a:rPr lang="en-US" sz="1600" dirty="0" smtClean="0"/>
              <a:t>The activities that are repeating can be figured out and automated within specific time intervals, instead of doing it manually every time</a:t>
            </a:r>
          </a:p>
          <a:p>
            <a:pPr lvl="1"/>
            <a:r>
              <a:rPr lang="en-US" sz="1200" dirty="0" smtClean="0"/>
              <a:t>Task name: Inspection</a:t>
            </a:r>
          </a:p>
          <a:p>
            <a:pPr lvl="1"/>
            <a:r>
              <a:rPr lang="en-US" sz="1200" dirty="0" smtClean="0"/>
              <a:t>Recurrence Pattern: Every Tuesday</a:t>
            </a:r>
          </a:p>
          <a:p>
            <a:pPr lvl="1"/>
            <a:r>
              <a:rPr lang="en-US" sz="1200" dirty="0" smtClean="0"/>
              <a:t>Range of Occurrence: From date &amp; To date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6-07-25 at 6.39.37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17" y="2924111"/>
            <a:ext cx="8003308" cy="39338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177" y="226172"/>
            <a:ext cx="3178987" cy="239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67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31" y="0"/>
            <a:ext cx="8612969" cy="16002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E8BC4A"/>
                </a:solidFill>
              </a:rPr>
              <a:t>Macros:</a:t>
            </a:r>
            <a:endParaRPr lang="en-US" sz="2800" dirty="0">
              <a:solidFill>
                <a:srgbClr val="E8BC4A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026" y="1078081"/>
            <a:ext cx="8435774" cy="2569674"/>
          </a:xfrm>
        </p:spPr>
        <p:txBody>
          <a:bodyPr>
            <a:normAutofit/>
          </a:bodyPr>
          <a:lstStyle/>
          <a:p>
            <a:r>
              <a:rPr lang="en-US" sz="1900" dirty="0"/>
              <a:t>A</a:t>
            </a:r>
            <a:r>
              <a:rPr lang="en-US" sz="1900" dirty="0" smtClean="0"/>
              <a:t> </a:t>
            </a:r>
            <a:r>
              <a:rPr lang="en-US" sz="1900" dirty="0"/>
              <a:t>computer program which is used to execute a series of instructions. Usually a macro is utilized for something that is repetitive in </a:t>
            </a:r>
            <a:r>
              <a:rPr lang="en-US" sz="1900" dirty="0" smtClean="0"/>
              <a:t>nature</a:t>
            </a:r>
            <a:endParaRPr lang="en-US" sz="1900" dirty="0"/>
          </a:p>
          <a:p>
            <a:pPr lvl="0"/>
            <a:r>
              <a:rPr lang="en-US" sz="1900" dirty="0"/>
              <a:t>C</a:t>
            </a:r>
            <a:r>
              <a:rPr lang="en-US" sz="1900" dirty="0" smtClean="0"/>
              <a:t>omplex </a:t>
            </a:r>
            <a:r>
              <a:rPr lang="en-US" sz="1900" dirty="0"/>
              <a:t>calculations that need to be repeated for varied sets of inputs,</a:t>
            </a:r>
          </a:p>
          <a:p>
            <a:pPr lvl="0"/>
            <a:r>
              <a:rPr lang="en-US" sz="1900" dirty="0"/>
              <a:t>A</a:t>
            </a:r>
            <a:r>
              <a:rPr lang="en-US" sz="1900" dirty="0" smtClean="0"/>
              <a:t> </a:t>
            </a:r>
            <a:r>
              <a:rPr lang="en-US" sz="1900" dirty="0"/>
              <a:t>particular action being performed over and over again on different input, files, etc.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09" y="2717356"/>
            <a:ext cx="8357591" cy="414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8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7732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Resource Leveling:</a:t>
            </a:r>
            <a:endParaRPr lang="en-US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" y="782718"/>
            <a:ext cx="4459406" cy="268055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It overlooks resource allocation and resolves possible conflict arising from over-allocation. When project managers undertake a project, they need to plan their resources accordingly. This will benefit the organization without having to face conflicts and not being able to deliver on time.</a:t>
            </a:r>
          </a:p>
        </p:txBody>
      </p:sp>
      <p:pic>
        <p:nvPicPr>
          <p:cNvPr id="3" name="Picture 2" descr="Screen Shot 2016-07-25 at 9.37.16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407" y="769232"/>
            <a:ext cx="4480125" cy="2800078"/>
          </a:xfrm>
          <a:prstGeom prst="rect">
            <a:avLst/>
          </a:prstGeom>
        </p:spPr>
      </p:pic>
      <p:pic>
        <p:nvPicPr>
          <p:cNvPr id="4" name="Picture 3" descr="Screen Shot 2016-07-25 at 9.56.40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6" y="3824974"/>
            <a:ext cx="4415962" cy="29313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61293" y="3982763"/>
            <a:ext cx="42782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Resource leveling is considered one of the key elements to resource management in the organization</a:t>
            </a:r>
            <a:r>
              <a:rPr lang="en-US" dirty="0" smtClean="0"/>
              <a:t>. An </a:t>
            </a:r>
            <a:r>
              <a:rPr lang="en-US" dirty="0"/>
              <a:t>organization starts to face problems if resources are not allocated properly i.e., some resource may be over-allocated whilst others will be under-allocated. Both will bring about a financial risk to the organization.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589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/>
              <a:t>References: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845039"/>
          </a:xfrm>
        </p:spPr>
        <p:txBody>
          <a:bodyPr>
            <a:normAutofit fontScale="85000" lnSpcReduction="10000"/>
          </a:bodyPr>
          <a:lstStyle/>
          <a:p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2"/>
              </a:rPr>
              <a:t>https://www.youtube.com/watch?v=ZIrshh-</a:t>
            </a:r>
            <a:r>
              <a:rPr lang="en-US" sz="2000" u="sng" dirty="0" smtClean="0">
                <a:solidFill>
                  <a:schemeClr val="accent3">
                    <a:lumMod val="40000"/>
                    <a:lumOff val="60000"/>
                  </a:schemeClr>
                </a:solidFill>
                <a:hlinkClick r:id="rId2"/>
              </a:rPr>
              <a:t>0s3I</a:t>
            </a:r>
            <a:endParaRPr lang="en-US" sz="2000" u="sng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https://</a:t>
            </a:r>
            <a:r>
              <a:rPr lang="en-US" sz="2000" u="sng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products.office.com</a:t>
            </a:r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/en-us/project/project-and-portfolio-management-software</a:t>
            </a:r>
          </a:p>
          <a:p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http://</a:t>
            </a:r>
            <a:r>
              <a:rPr lang="en-US" sz="2000" u="sng" dirty="0" err="1">
                <a:solidFill>
                  <a:schemeClr val="accent3">
                    <a:lumMod val="40000"/>
                    <a:lumOff val="60000"/>
                  </a:schemeClr>
                </a:solidFill>
              </a:rPr>
              <a:t>www.techno-pm.com</a:t>
            </a:r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/2015/01/5-reasons-why-project-manager-should.html</a:t>
            </a:r>
          </a:p>
          <a:p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3"/>
              </a:rPr>
              <a:t>https://en.wikipedia.org/wiki/Microsoft_Project</a:t>
            </a:r>
          </a:p>
          <a:p>
            <a:r>
              <a:rPr lang="en-US" sz="2000" u="sng" dirty="0">
                <a:solidFill>
                  <a:schemeClr val="accent3">
                    <a:lumMod val="40000"/>
                    <a:lumOff val="60000"/>
                  </a:schemeClr>
                </a:solidFill>
                <a:hlinkClick r:id="rId4"/>
              </a:rPr>
              <a:t>https://www.mindtools.com/pages/article/newPPM_03.</a:t>
            </a:r>
            <a:r>
              <a:rPr lang="en-US" sz="2000" u="sng" dirty="0" smtClean="0">
                <a:solidFill>
                  <a:schemeClr val="accent3">
                    <a:lumMod val="40000"/>
                    <a:lumOff val="60000"/>
                  </a:schemeClr>
                </a:solidFill>
                <a:hlinkClick r:id="rId4"/>
              </a:rPr>
              <a:t>htm</a:t>
            </a:r>
            <a:endParaRPr lang="en-US" sz="2000" u="sng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  <a:p>
            <a:endParaRPr lang="en-US" sz="2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73174" y="4833431"/>
            <a:ext cx="25060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Thank you..!!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12067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</a:rPr>
              <a:t>Microsoft Project(MSP):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8288"/>
          </a:xfrm>
        </p:spPr>
        <p:txBody>
          <a:bodyPr>
            <a:noAutofit/>
          </a:bodyPr>
          <a:lstStyle/>
          <a:p>
            <a:endParaRPr lang="en-US" sz="2000" dirty="0" smtClean="0">
              <a:latin typeface="Calibri"/>
              <a:cs typeface="Calibri"/>
            </a:endParaRPr>
          </a:p>
          <a:p>
            <a:endParaRPr lang="en-US" sz="2000" dirty="0" smtClean="0">
              <a:latin typeface="Calibri"/>
              <a:cs typeface="Calibri"/>
            </a:endParaRPr>
          </a:p>
          <a:p>
            <a:r>
              <a:rPr lang="en-US" sz="2000" dirty="0" smtClean="0">
                <a:latin typeface="Calibri"/>
                <a:cs typeface="Calibri"/>
              </a:rPr>
              <a:t>Project </a:t>
            </a:r>
            <a:r>
              <a:rPr lang="en-US" sz="2000" dirty="0">
                <a:latin typeface="Calibri"/>
                <a:cs typeface="Calibri"/>
              </a:rPr>
              <a:t>management software </a:t>
            </a:r>
            <a:r>
              <a:rPr lang="en-US" sz="2000" dirty="0" smtClean="0">
                <a:latin typeface="Calibri"/>
                <a:cs typeface="Calibri"/>
              </a:rPr>
              <a:t>program designed </a:t>
            </a:r>
            <a:r>
              <a:rPr lang="en-US" sz="2000" dirty="0">
                <a:latin typeface="Calibri"/>
                <a:cs typeface="Calibri"/>
              </a:rPr>
              <a:t>to assist </a:t>
            </a:r>
            <a:r>
              <a:rPr lang="en-US" sz="2000" dirty="0" smtClean="0">
                <a:latin typeface="Calibri"/>
                <a:cs typeface="Calibri"/>
              </a:rPr>
              <a:t>a project </a:t>
            </a:r>
            <a:r>
              <a:rPr lang="en-US" sz="2000" dirty="0">
                <a:latin typeface="Calibri"/>
                <a:cs typeface="Calibri"/>
              </a:rPr>
              <a:t>manager in developing a plan, assigning resources to tasks, tracking progress, managing the budget, and analyzing workloads</a:t>
            </a:r>
            <a:r>
              <a:rPr lang="en-US" sz="2000" dirty="0" smtClean="0">
                <a:latin typeface="Calibri"/>
                <a:cs typeface="Calibri"/>
              </a:rPr>
              <a:t>.</a:t>
            </a:r>
          </a:p>
          <a:p>
            <a:r>
              <a:rPr lang="en-US" sz="2000" dirty="0" smtClean="0">
                <a:latin typeface="Calibri"/>
                <a:cs typeface="Calibri"/>
              </a:rPr>
              <a:t>Developed and sold by Microsoft.</a:t>
            </a:r>
          </a:p>
          <a:p>
            <a:r>
              <a:rPr lang="en-US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2 editions: </a:t>
            </a:r>
            <a:r>
              <a:rPr lang="en-US" sz="2000" dirty="0" smtClean="0">
                <a:latin typeface="Calibri"/>
                <a:cs typeface="Calibri"/>
              </a:rPr>
              <a:t>		             	        </a:t>
            </a:r>
            <a:r>
              <a:rPr lang="en-US" sz="2000" dirty="0" smtClean="0">
                <a:solidFill>
                  <a:srgbClr val="EBBBB0"/>
                </a:solidFill>
                <a:latin typeface="Calibri"/>
                <a:cs typeface="Calibri"/>
              </a:rPr>
              <a:t>Cost:</a:t>
            </a:r>
          </a:p>
          <a:p>
            <a:pPr marL="0" indent="0">
              <a:buNone/>
            </a:pPr>
            <a:r>
              <a:rPr lang="en-US" sz="2000" dirty="0" smtClean="0">
                <a:latin typeface="Calibri"/>
                <a:cs typeface="Calibri"/>
              </a:rPr>
              <a:t>	&gt; Standard </a:t>
            </a:r>
            <a:endParaRPr lang="en-US" sz="20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2000" dirty="0" smtClean="0">
                <a:latin typeface="Calibri"/>
                <a:cs typeface="Calibri"/>
              </a:rPr>
              <a:t>	&gt; Professional</a:t>
            </a:r>
          </a:p>
          <a:p>
            <a:r>
              <a:rPr lang="en-US" sz="2000" dirty="0" smtClean="0">
                <a:solidFill>
                  <a:srgbClr val="EBBBB0"/>
                </a:solidFill>
                <a:latin typeface="Calibri"/>
                <a:cs typeface="Calibri"/>
              </a:rPr>
              <a:t>Latest Version:</a:t>
            </a:r>
          </a:p>
          <a:p>
            <a:pPr marL="0" indent="0">
              <a:buNone/>
            </a:pPr>
            <a:r>
              <a:rPr lang="en-US" sz="2000" dirty="0" smtClean="0">
                <a:latin typeface="Calibri"/>
                <a:cs typeface="Calibri"/>
              </a:rPr>
              <a:t>	&gt; Microsoft Project 2016</a:t>
            </a:r>
          </a:p>
          <a:p>
            <a:endParaRPr lang="en-US" sz="2000" dirty="0" smtClean="0">
              <a:latin typeface="Calibri"/>
              <a:cs typeface="Calibri"/>
            </a:endParaRPr>
          </a:p>
          <a:p>
            <a:endParaRPr lang="en-US" sz="2000" dirty="0">
              <a:latin typeface="Calibri"/>
              <a:cs typeface="Calibri"/>
            </a:endParaRPr>
          </a:p>
          <a:p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4" name="Picture 3" descr="Screen Shot 2016-07-04 at 5.07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50" y="4164644"/>
            <a:ext cx="3925850" cy="230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5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  <a:latin typeface="Calibri"/>
                <a:cs typeface="Calibri"/>
              </a:rPr>
              <a:t>Features of Microsoft Project 2016:</a:t>
            </a:r>
            <a:endParaRPr lang="en-US" sz="36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pic>
        <p:nvPicPr>
          <p:cNvPr id="4" name="Content Placeholder 3" descr="Screen Shot 2016-07-04 at 5.16.4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9" b="6469"/>
          <a:stretch>
            <a:fillRect/>
          </a:stretch>
        </p:blipFill>
        <p:spPr>
          <a:xfrm>
            <a:off x="102809" y="1196975"/>
            <a:ext cx="4341831" cy="2443600"/>
          </a:xfrm>
        </p:spPr>
      </p:pic>
      <p:pic>
        <p:nvPicPr>
          <p:cNvPr id="5" name="Picture 4" descr="Screen Shot 2016-07-04 at 5.16.5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71" y="3935940"/>
            <a:ext cx="4370810" cy="27836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931927" y="1386778"/>
            <a:ext cx="40016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Built</a:t>
            </a:r>
            <a:r>
              <a:rPr lang="en-US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-in </a:t>
            </a:r>
            <a:r>
              <a:rPr lang="en-US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templates:</a:t>
            </a:r>
            <a:endParaRPr lang="en-US" b="1" dirty="0">
              <a:solidFill>
                <a:schemeClr val="accent6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  <a:p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Built</a:t>
            </a:r>
            <a:r>
              <a:rPr lang="en-US" dirty="0">
                <a:latin typeface="Calibri"/>
                <a:cs typeface="Calibri"/>
              </a:rPr>
              <a:t>-in, customizable templates use industry best practices to help you get started on the right path—so there’s no need to create project plans from scratch.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0940" y="4208948"/>
            <a:ext cx="39431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EBBBB0"/>
                </a:solidFill>
                <a:latin typeface="Calibri"/>
                <a:cs typeface="Calibri"/>
              </a:rPr>
              <a:t>Project planning:</a:t>
            </a:r>
          </a:p>
          <a:p>
            <a:endParaRPr lang="en-US" b="1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Familiar scheduling features like Gantt charts and prepopulated pulldown menus help reduce training time and simplify the project planning process.</a:t>
            </a: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4562771" y="2338612"/>
            <a:ext cx="310091" cy="14768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/>
          <p:cNvSpPr/>
          <p:nvPr/>
        </p:nvSpPr>
        <p:spPr>
          <a:xfrm>
            <a:off x="4141931" y="5242725"/>
            <a:ext cx="332241" cy="161036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6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Calibri"/>
                <a:cs typeface="Calibri"/>
              </a:rPr>
              <a:t>Features of Microsoft </a:t>
            </a:r>
            <a:r>
              <a:rPr lang="en-US" sz="3600" dirty="0" smtClean="0">
                <a:solidFill>
                  <a:srgbClr val="FF0000"/>
                </a:solidFill>
                <a:latin typeface="Calibri"/>
                <a:cs typeface="Calibri"/>
              </a:rPr>
              <a:t>Project:</a:t>
            </a:r>
            <a:endParaRPr lang="en-US" sz="3600" dirty="0"/>
          </a:p>
        </p:txBody>
      </p:sp>
      <p:pic>
        <p:nvPicPr>
          <p:cNvPr id="4" name="Content Placeholder 3" descr="Screen Shot 2016-07-04 at 5.17.15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8" b="10128"/>
          <a:stretch>
            <a:fillRect/>
          </a:stretch>
        </p:blipFill>
        <p:spPr>
          <a:xfrm>
            <a:off x="147663" y="1290067"/>
            <a:ext cx="4120337" cy="2266027"/>
          </a:xfrm>
        </p:spPr>
      </p:pic>
      <p:pic>
        <p:nvPicPr>
          <p:cNvPr id="5" name="Picture 4" descr="Screen Shot 2016-07-04 at 5.17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395" y="3733313"/>
            <a:ext cx="3946834" cy="29038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02395" y="1286135"/>
            <a:ext cx="3784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BBBB0"/>
                </a:solidFill>
                <a:latin typeface="Calibri"/>
                <a:cs typeface="Calibri"/>
              </a:rPr>
              <a:t>Out-of-the-box </a:t>
            </a:r>
            <a:r>
              <a:rPr lang="en-US" b="1" dirty="0" smtClean="0">
                <a:solidFill>
                  <a:srgbClr val="EBBBB0"/>
                </a:solidFill>
                <a:latin typeface="Calibri"/>
                <a:cs typeface="Calibri"/>
              </a:rPr>
              <a:t>reports:</a:t>
            </a:r>
          </a:p>
          <a:p>
            <a:endParaRPr lang="en-US" b="1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Share reports across your organization to keep everyone on the same page. Reports include everything from </a:t>
            </a:r>
            <a:r>
              <a:rPr lang="en-US" dirty="0" smtClean="0">
                <a:latin typeface="Calibri"/>
                <a:cs typeface="Calibri"/>
              </a:rPr>
              <a:t>burn down </a:t>
            </a:r>
            <a:r>
              <a:rPr lang="en-US" dirty="0">
                <a:latin typeface="Calibri"/>
                <a:cs typeface="Calibri"/>
              </a:rPr>
              <a:t>charts to financials; and are available across devices.</a:t>
            </a: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4363426" y="5081688"/>
            <a:ext cx="310091" cy="149097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363426" y="2338612"/>
            <a:ext cx="310091" cy="14768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80558" y="4076623"/>
            <a:ext cx="3987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BBBB0"/>
                </a:solidFill>
                <a:latin typeface="Calibri"/>
                <a:cs typeface="Calibri"/>
              </a:rPr>
              <a:t>Multiple </a:t>
            </a:r>
            <a:r>
              <a:rPr lang="en-US" b="1" dirty="0" smtClean="0">
                <a:solidFill>
                  <a:srgbClr val="EBBBB0"/>
                </a:solidFill>
                <a:latin typeface="Calibri"/>
                <a:cs typeface="Calibri"/>
              </a:rPr>
              <a:t>timelines:</a:t>
            </a:r>
          </a:p>
          <a:p>
            <a:endParaRPr lang="en-US" b="1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Quickly view all project activities, from tasks to upcoming milestones. Customize timelines to represent specific data and easily share them with project stakeholders.</a:t>
            </a: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189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Calibri"/>
                <a:cs typeface="Calibri"/>
              </a:rPr>
              <a:t>Features of Microsoft Project 2016:</a:t>
            </a:r>
            <a:endParaRPr lang="en-US" sz="3600" dirty="0"/>
          </a:p>
        </p:txBody>
      </p:sp>
      <p:pic>
        <p:nvPicPr>
          <p:cNvPr id="6" name="Content Placeholder 5" descr="Screen Shot 2016-07-04 at 5.43.0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88" r="-18088"/>
          <a:stretch>
            <a:fillRect/>
          </a:stretch>
        </p:blipFill>
        <p:spPr>
          <a:xfrm>
            <a:off x="-325411" y="1600200"/>
            <a:ext cx="5685560" cy="4971665"/>
          </a:xfrm>
        </p:spPr>
      </p:pic>
      <p:sp>
        <p:nvSpPr>
          <p:cNvPr id="7" name="TextBox 6"/>
          <p:cNvSpPr txBox="1"/>
          <p:nvPr/>
        </p:nvSpPr>
        <p:spPr>
          <a:xfrm>
            <a:off x="5360149" y="2613978"/>
            <a:ext cx="31452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BBBB0"/>
                </a:solidFill>
                <a:latin typeface="Calibri"/>
                <a:cs typeface="Calibri"/>
              </a:rPr>
              <a:t>Access across </a:t>
            </a:r>
            <a:r>
              <a:rPr lang="en-US" b="1" dirty="0" smtClean="0">
                <a:solidFill>
                  <a:srgbClr val="EBBBB0"/>
                </a:solidFill>
                <a:latin typeface="Calibri"/>
                <a:cs typeface="Calibri"/>
              </a:rPr>
              <a:t>devices:</a:t>
            </a:r>
          </a:p>
          <a:p>
            <a:endParaRPr lang="en-US" b="1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Microsoft PPM is available on Windows, </a:t>
            </a:r>
            <a:r>
              <a:rPr lang="en-US" dirty="0" err="1">
                <a:latin typeface="Calibri"/>
                <a:cs typeface="Calibri"/>
              </a:rPr>
              <a:t>iOS</a:t>
            </a:r>
            <a:r>
              <a:rPr lang="en-US" dirty="0">
                <a:latin typeface="Calibri"/>
                <a:cs typeface="Calibri"/>
              </a:rPr>
              <a:t>®, and Android™ devices, so team members can update tasks on their device of choice and view timelines and reports on the go.</a:t>
            </a: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865478" y="3815436"/>
            <a:ext cx="310091" cy="14768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9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Calibri"/>
                <a:cs typeface="Calibri"/>
              </a:rPr>
              <a:t>How MSP helps Project Managers: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4" name="Content Placeholder 3" descr="microsoftprojecttimelin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3757" b="-43757"/>
          <a:stretch>
            <a:fillRect/>
          </a:stretch>
        </p:blipFill>
        <p:spPr>
          <a:xfrm>
            <a:off x="457200" y="1004241"/>
            <a:ext cx="8110916" cy="3603518"/>
          </a:xfrm>
        </p:spPr>
      </p:pic>
      <p:sp>
        <p:nvSpPr>
          <p:cNvPr id="5" name="TextBox 4"/>
          <p:cNvSpPr txBox="1"/>
          <p:nvPr/>
        </p:nvSpPr>
        <p:spPr>
          <a:xfrm>
            <a:off x="457200" y="1230868"/>
            <a:ext cx="1624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Timeline view: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3995745"/>
            <a:ext cx="8110916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cs typeface="Calibri"/>
              </a:rPr>
              <a:t>The timeline view offers a whole new way of looking at project phases</a:t>
            </a:r>
            <a:r>
              <a:rPr lang="en-US" dirty="0" smtClean="0">
                <a:latin typeface="Calibri"/>
                <a:cs typeface="Calibri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It </a:t>
            </a:r>
            <a:r>
              <a:rPr lang="en-US" dirty="0">
                <a:latin typeface="Calibri"/>
                <a:cs typeface="Calibri"/>
              </a:rPr>
              <a:t>gives the </a:t>
            </a:r>
            <a:r>
              <a:rPr lang="en-US" dirty="0" smtClean="0">
                <a:latin typeface="Calibri"/>
                <a:cs typeface="Calibri"/>
              </a:rPr>
              <a:t>view </a:t>
            </a:r>
            <a:r>
              <a:rPr lang="en-US" dirty="0">
                <a:latin typeface="Calibri"/>
                <a:cs typeface="Calibri"/>
              </a:rPr>
              <a:t>picture of the project which you can use in presentations to the executive management and the stakeholders</a:t>
            </a:r>
            <a:r>
              <a:rPr lang="en-US" dirty="0" smtClean="0">
                <a:latin typeface="Calibri"/>
                <a:cs typeface="Calibri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Calibri"/>
                <a:cs typeface="Calibri"/>
              </a:rPr>
              <a:t>Colors can be changed for </a:t>
            </a:r>
            <a:r>
              <a:rPr lang="en-US" dirty="0">
                <a:latin typeface="Calibri"/>
                <a:cs typeface="Calibri"/>
              </a:rPr>
              <a:t>different phases </a:t>
            </a:r>
            <a:r>
              <a:rPr lang="en-US" dirty="0" smtClean="0">
                <a:latin typeface="Calibri"/>
                <a:cs typeface="Calibri"/>
              </a:rPr>
              <a:t>a </a:t>
            </a:r>
            <a:r>
              <a:rPr lang="en-US" dirty="0">
                <a:latin typeface="Calibri"/>
                <a:cs typeface="Calibri"/>
              </a:rPr>
              <a:t>few formatting </a:t>
            </a:r>
            <a:r>
              <a:rPr lang="en-US" dirty="0" smtClean="0">
                <a:latin typeface="Calibri"/>
                <a:cs typeface="Calibri"/>
              </a:rPr>
              <a:t>options can be selected. We also can display </a:t>
            </a:r>
            <a:r>
              <a:rPr lang="en-US" dirty="0">
                <a:latin typeface="Calibri"/>
                <a:cs typeface="Calibri"/>
              </a:rPr>
              <a:t>milestones, change the date format and align the tasks.</a:t>
            </a:r>
          </a:p>
          <a:p>
            <a:r>
              <a:rPr lang="en-US" dirty="0">
                <a:latin typeface="Calibri"/>
                <a:cs typeface="Calibri"/>
              </a:rPr>
              <a:t> </a:t>
            </a: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216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0000"/>
                </a:solidFill>
                <a:latin typeface="Calibri"/>
                <a:cs typeface="Calibri"/>
              </a:rPr>
              <a:t>How MSP helps Project Managers:</a:t>
            </a:r>
            <a:endParaRPr lang="en-US" sz="36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pic>
        <p:nvPicPr>
          <p:cNvPr id="4" name="Content Placeholder 3" descr="Colorful Master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" r="1398"/>
          <a:stretch>
            <a:fillRect/>
          </a:stretch>
        </p:blipFill>
        <p:spPr>
          <a:xfrm>
            <a:off x="457200" y="1939869"/>
            <a:ext cx="8229600" cy="2815503"/>
          </a:xfrm>
        </p:spPr>
      </p:pic>
      <p:sp>
        <p:nvSpPr>
          <p:cNvPr id="5" name="TextBox 4"/>
          <p:cNvSpPr txBox="1"/>
          <p:nvPr/>
        </p:nvSpPr>
        <p:spPr>
          <a:xfrm>
            <a:off x="457200" y="1299605"/>
            <a:ext cx="3041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EBBBB0"/>
                </a:solidFill>
              </a:rPr>
              <a:t>Manage Multiple </a:t>
            </a:r>
            <a:r>
              <a:rPr lang="en-US" dirty="0" smtClean="0">
                <a:solidFill>
                  <a:srgbClr val="EBBBB0"/>
                </a:solidFill>
                <a:latin typeface="Calibri"/>
                <a:cs typeface="Calibri"/>
              </a:rPr>
              <a:t>Projects</a:t>
            </a:r>
            <a:r>
              <a:rPr lang="en-US" dirty="0" smtClean="0">
                <a:solidFill>
                  <a:srgbClr val="EBBBB0"/>
                </a:solidFill>
              </a:rPr>
              <a:t>:</a:t>
            </a:r>
            <a:endParaRPr lang="en-US" dirty="0">
              <a:solidFill>
                <a:srgbClr val="EBBBB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5124578"/>
            <a:ext cx="822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Master Project </a:t>
            </a:r>
            <a:r>
              <a:rPr lang="en-US" dirty="0" smtClean="0"/>
              <a:t>plan</a:t>
            </a:r>
            <a:r>
              <a:rPr lang="en-US" dirty="0"/>
              <a:t> </a:t>
            </a:r>
            <a:r>
              <a:rPr lang="en-US" dirty="0" smtClean="0"/>
              <a:t>allows  us </a:t>
            </a:r>
            <a:r>
              <a:rPr lang="en-US" dirty="0"/>
              <a:t>to combine more different project plans into a single master project plan.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It </a:t>
            </a:r>
            <a:r>
              <a:rPr lang="en-US" dirty="0"/>
              <a:t>is very useful concept when you need to track multiple or a portfolio of projects.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094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Calibri"/>
                <a:cs typeface="Calibri"/>
              </a:rPr>
              <a:t>How MSP helps Project Managers:</a:t>
            </a:r>
            <a:endParaRPr lang="en-US" sz="3600" dirty="0"/>
          </a:p>
        </p:txBody>
      </p:sp>
      <p:pic>
        <p:nvPicPr>
          <p:cNvPr id="4" name="Content Placeholder 3" descr="associate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63" r="-25763"/>
          <a:stretch>
            <a:fillRect/>
          </a:stretch>
        </p:blipFill>
        <p:spPr>
          <a:xfrm>
            <a:off x="4090251" y="1600200"/>
            <a:ext cx="5419214" cy="3807550"/>
          </a:xfrm>
        </p:spPr>
      </p:pic>
      <p:sp>
        <p:nvSpPr>
          <p:cNvPr id="5" name="TextBox 4"/>
          <p:cNvSpPr txBox="1"/>
          <p:nvPr/>
        </p:nvSpPr>
        <p:spPr>
          <a:xfrm>
            <a:off x="457200" y="1415534"/>
            <a:ext cx="2126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EBBBB0"/>
                </a:solidFill>
                <a:latin typeface="Calibri"/>
                <a:cs typeface="Calibri"/>
              </a:rPr>
              <a:t>Resource Pool:</a:t>
            </a:r>
            <a:endParaRPr lang="en-US" dirty="0">
              <a:solidFill>
                <a:srgbClr val="EBBBB0"/>
              </a:solidFill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1117" y="2139112"/>
            <a:ext cx="41936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cs typeface="Calibri"/>
              </a:rPr>
              <a:t>A</a:t>
            </a:r>
            <a:r>
              <a:rPr lang="en-US" dirty="0" smtClean="0">
                <a:latin typeface="Calibri"/>
                <a:cs typeface="Calibri"/>
              </a:rPr>
              <a:t>llows </a:t>
            </a:r>
            <a:r>
              <a:rPr lang="en-US" dirty="0">
                <a:latin typeface="Calibri"/>
                <a:cs typeface="Calibri"/>
              </a:rPr>
              <a:t>different project managers to share a common set of resources. </a:t>
            </a:r>
            <a:endParaRPr lang="en-US" dirty="0" smtClean="0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dirty="0" smtClean="0"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cs typeface="Calibri"/>
              </a:rPr>
              <a:t>A</a:t>
            </a:r>
            <a:r>
              <a:rPr lang="en-US" dirty="0" smtClean="0">
                <a:latin typeface="Calibri"/>
                <a:cs typeface="Calibri"/>
              </a:rPr>
              <a:t>llows </a:t>
            </a:r>
            <a:r>
              <a:rPr lang="en-US" dirty="0">
                <a:latin typeface="Calibri"/>
                <a:cs typeface="Calibri"/>
              </a:rPr>
              <a:t>project managers to identify resourcing conflicts early in the planning phase.  </a:t>
            </a:r>
          </a:p>
          <a:p>
            <a:r>
              <a:rPr lang="en-US" dirty="0">
                <a:latin typeface="Calibri"/>
                <a:cs typeface="Calibri"/>
              </a:rPr>
              <a:t> 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Calibri"/>
                <a:cs typeface="Calibri"/>
              </a:rPr>
              <a:t>A</a:t>
            </a:r>
            <a:r>
              <a:rPr lang="en-US" dirty="0" smtClean="0">
                <a:latin typeface="Calibri"/>
                <a:cs typeface="Calibri"/>
              </a:rPr>
              <a:t>llows</a:t>
            </a:r>
            <a:r>
              <a:rPr lang="en-US" dirty="0">
                <a:latin typeface="Calibri"/>
                <a:cs typeface="Calibri"/>
              </a:rPr>
              <a:t> resource information like vacation plans, </a:t>
            </a:r>
            <a:r>
              <a:rPr lang="en-US" dirty="0" smtClean="0">
                <a:latin typeface="Calibri"/>
                <a:cs typeface="Calibri"/>
              </a:rPr>
              <a:t>availability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and </a:t>
            </a:r>
            <a:r>
              <a:rPr lang="en-US" dirty="0">
                <a:latin typeface="Calibri"/>
                <a:cs typeface="Calibri"/>
              </a:rPr>
              <a:t>costs to be defined at a central location. .</a:t>
            </a:r>
          </a:p>
          <a:p>
            <a:r>
              <a:rPr lang="en-US" dirty="0">
                <a:latin typeface="Calibri"/>
                <a:cs typeface="Calibri"/>
              </a:rPr>
              <a:t> 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0098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0000"/>
                </a:solidFill>
                <a:latin typeface="Calibri"/>
                <a:cs typeface="Calibri"/>
              </a:rPr>
              <a:t>How MSP helps Project Managers:</a:t>
            </a:r>
            <a:endParaRPr lang="en-US" sz="3600" dirty="0"/>
          </a:p>
        </p:txBody>
      </p:sp>
      <p:pic>
        <p:nvPicPr>
          <p:cNvPr id="9" name="Content Placeholder 8" descr="mainpic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940" b="-30940"/>
          <a:stretch>
            <a:fillRect/>
          </a:stretch>
        </p:blipFill>
        <p:spPr>
          <a:xfrm>
            <a:off x="457200" y="901610"/>
            <a:ext cx="8229600" cy="4134359"/>
          </a:xfrm>
        </p:spPr>
      </p:pic>
      <p:sp>
        <p:nvSpPr>
          <p:cNvPr id="8" name="TextBox 7"/>
          <p:cNvSpPr txBox="1"/>
          <p:nvPr/>
        </p:nvSpPr>
        <p:spPr>
          <a:xfrm>
            <a:off x="457200" y="1164474"/>
            <a:ext cx="2185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EBBBB0"/>
                </a:solidFill>
                <a:latin typeface="Calibri"/>
                <a:cs typeface="Calibri"/>
              </a:rPr>
              <a:t>Team Task Report:</a:t>
            </a:r>
            <a:endParaRPr lang="en-US" dirty="0">
              <a:solidFill>
                <a:srgbClr val="EBBBB0"/>
              </a:solidFill>
              <a:latin typeface="Calibri"/>
              <a:cs typeface="Calibri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4711068"/>
            <a:ext cx="822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MS Project has resource views which in conjunction with groups can be used to generate task allocation reports for the project team. 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Not </a:t>
            </a:r>
            <a:r>
              <a:rPr lang="en-US" dirty="0"/>
              <a:t>to mention the basic options for adding resources and maintenance of resources.</a:t>
            </a:r>
          </a:p>
        </p:txBody>
      </p:sp>
    </p:spTree>
    <p:extLst>
      <p:ext uri="{BB962C8B-B14F-4D97-AF65-F5344CB8AC3E}">
        <p14:creationId xmlns:p14="http://schemas.microsoft.com/office/powerpoint/2010/main" val="181479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7072</TotalTime>
  <Words>839</Words>
  <Application>Microsoft Macintosh PowerPoint</Application>
  <PresentationFormat>On-screen Show (4:3)</PresentationFormat>
  <Paragraphs>99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Twilight</vt:lpstr>
      <vt:lpstr>CS521 – Software Project Management  Project Presentation</vt:lpstr>
      <vt:lpstr>Microsoft Project(MSP):</vt:lpstr>
      <vt:lpstr>Features of Microsoft Project 2016:</vt:lpstr>
      <vt:lpstr>Features of Microsoft Project:</vt:lpstr>
      <vt:lpstr>Features of Microsoft Project 2016:</vt:lpstr>
      <vt:lpstr>How MSP helps Project Managers:</vt:lpstr>
      <vt:lpstr>How MSP helps Project Managers:</vt:lpstr>
      <vt:lpstr>How MSP helps Project Managers:</vt:lpstr>
      <vt:lpstr>How MSP helps Project Managers:</vt:lpstr>
      <vt:lpstr>SDLC phases that MSP helps PM:</vt:lpstr>
      <vt:lpstr>OUTPUT SCREENS:</vt:lpstr>
      <vt:lpstr>Recurring Activity:</vt:lpstr>
      <vt:lpstr>Macros:</vt:lpstr>
      <vt:lpstr>Resource Leveling:</vt:lpstr>
      <vt:lpstr>References: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CS521 – Software Project Management</dc:title>
  <dc:creator>Judith Jane</dc:creator>
  <cp:lastModifiedBy>Judith Jane</cp:lastModifiedBy>
  <cp:revision>32</cp:revision>
  <dcterms:created xsi:type="dcterms:W3CDTF">2016-07-04T23:01:19Z</dcterms:created>
  <dcterms:modified xsi:type="dcterms:W3CDTF">2016-08-04T08:51:08Z</dcterms:modified>
</cp:coreProperties>
</file>

<file path=docProps/thumbnail.jpeg>
</file>